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65" r:id="rId13"/>
    <p:sldId id="280" r:id="rId14"/>
    <p:sldId id="266" r:id="rId15"/>
    <p:sldId id="281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77" r:id="rId24"/>
    <p:sldId id="278" r:id="rId25"/>
    <p:sldId id="276" r:id="rId26"/>
    <p:sldId id="28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1066-822D-474E-829B-D59C9E20A378}" type="datetimeFigureOut">
              <a:rPr lang="fr-FR" smtClean="0"/>
              <a:t>2017-09-19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43441-705C-4E68-9FF7-4AF907AC4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01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8FD79-1FDC-4F50-97D0-206708ACFD20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1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Radiation</a:t>
            </a:r>
            <a:r>
              <a:rPr lang="fr-FR" baseline="0" dirty="0" smtClean="0"/>
              <a:t> Use </a:t>
            </a:r>
            <a:r>
              <a:rPr lang="fr-FR" baseline="0" dirty="0" err="1" smtClean="0"/>
              <a:t>Efficiency</a:t>
            </a:r>
            <a:r>
              <a:rPr lang="fr-FR" baseline="0" dirty="0" smtClean="0"/>
              <a:t> and CO2 Use </a:t>
            </a:r>
            <a:r>
              <a:rPr lang="fr-FR" baseline="0" dirty="0" err="1" smtClean="0"/>
              <a:t>Efficiency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8FD79-1FDC-4F50-97D0-206708ACFD20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6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F0E-00A6-4F32-A3EA-0646416E76CC}" type="datetime1">
              <a:rPr lang="fr-FR" smtClean="0"/>
              <a:t>2017-09-19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9434-AB3B-463B-8F22-F701D9B19353}" type="datetime1">
              <a:rPr lang="fr-FR" smtClean="0"/>
              <a:t>2017-09-19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D0E-B8F2-4E48-BAB1-79FA3F5DA1E1}" type="datetime1">
              <a:rPr lang="fr-FR" smtClean="0"/>
              <a:t>2017-09-19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F48-E417-40E2-ADCB-C055BF57049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09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233-43C6-4EBC-B70A-BAD4CF36089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92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7864-5265-4B0B-9C43-C81A8762343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462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7BDD-A0D5-4E5E-AE55-79AE1AE67BC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87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3CA-3C8B-4EE5-81B2-72808FCA2A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565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FA59-ABC4-4B2D-BD26-87199426FD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89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6431-3A07-4C72-94DB-0CB0CE6FEF6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99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09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146F-D49C-442D-A548-CFEE136CE8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03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B15-EBD4-421F-AE90-DC2C7E10302F}" type="datetime1">
              <a:rPr lang="fr-FR" smtClean="0"/>
              <a:t>2017-09-19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73E8-D4F5-4502-A804-E0D8ED3DC6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109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BA5-45E1-4FB4-BD79-417EC46C93C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05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74D4-F784-40B1-8283-F5CAE2AACA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97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CEC2-9E39-4505-9E26-12099497FB2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83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0B69-FA98-4E35-BE9E-BA1235A5B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9CB3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398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F5D4-844E-49E6-852D-861D185E4A6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717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0EF4-A433-40D6-B8FE-0A7CB0B3A83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42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49CE-702F-4207-AE96-C072BCA2154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77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918-FEE2-42DB-9964-FFB9506B170D}" type="datetime1">
              <a:rPr lang="fr-FR" smtClean="0"/>
              <a:t>2017-09-19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6DCB-9854-4BC2-9123-12F3067EDEA1}" type="datetime1">
              <a:rPr lang="fr-FR" smtClean="0"/>
              <a:t>2017-09-19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243E-C72C-41FA-80C5-3A51A20ABE24}" type="datetime1">
              <a:rPr lang="fr-FR" smtClean="0"/>
              <a:t>2017-09-19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CCCF-A694-464B-901B-BED57D83BFA0}" type="datetime1">
              <a:rPr lang="fr-FR" smtClean="0"/>
              <a:t>2017-09-19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7A6C-3528-4EA6-A96C-0CBF9D2C0CD0}" type="datetime1">
              <a:rPr lang="fr-FR" smtClean="0"/>
              <a:t>2017-09-19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C8B-508B-49E2-875F-9C4E93668768}" type="datetime1">
              <a:rPr lang="fr-FR" smtClean="0"/>
              <a:t>2017-09-19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FC2E-85D7-4E82-B8F9-9D8FE2D72C63}" type="datetime1">
              <a:rPr lang="fr-FR" smtClean="0"/>
              <a:t>2017-09-19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5C19E88-233D-42D4-BBBF-4DFB7A1390D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0D567CD-A2F5-464A-82E1-4779337CE0A6}" type="datetime1">
              <a:rPr lang="fr-FR" smtClean="0"/>
              <a:t>2017-09-19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5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D3EE-1E58-441F-8D9C-AD1A6A3967B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D12FA7-EDF2-4FF2-B4F4-EBBD0B07ED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28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/>
              <a:t>Changement climatique : quelles solutions pour l’adaptation de la production légumière </a:t>
            </a:r>
            <a:r>
              <a:rPr lang="fr-FR" sz="4800" dirty="0" smtClean="0"/>
              <a:t>?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449288"/>
          </a:xfrm>
        </p:spPr>
        <p:txBody>
          <a:bodyPr>
            <a:normAutofit/>
          </a:bodyPr>
          <a:lstStyle/>
          <a:p>
            <a:r>
              <a:rPr lang="fr-FR" dirty="0"/>
              <a:t>Vincent Truffault – Ingénieur CTIFL</a:t>
            </a:r>
          </a:p>
          <a:p>
            <a:r>
              <a:rPr lang="fr-FR" dirty="0" smtClean="0"/>
              <a:t>Ecophysiologie </a:t>
            </a:r>
            <a:r>
              <a:rPr lang="fr-FR" dirty="0"/>
              <a:t>des cultures sous serre</a:t>
            </a:r>
          </a:p>
          <a:p>
            <a:r>
              <a:rPr lang="fr-FR" dirty="0"/>
              <a:t>truffault@ctifl.fr</a:t>
            </a:r>
          </a:p>
          <a:p>
            <a:endParaRPr lang="fr-FR" dirty="0"/>
          </a:p>
        </p:txBody>
      </p:sp>
      <p:pic>
        <p:nvPicPr>
          <p:cNvPr id="4" name="Picture 5" descr="http://intranet.ctifl.fr/Communication%20Institutionnelle/Logo/ctif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1152128" cy="153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08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147248" cy="532859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Pilotage </a:t>
            </a:r>
            <a:r>
              <a:rPr lang="fr-FR" dirty="0" smtClean="0"/>
              <a:t>en fonction des besoins </a:t>
            </a:r>
            <a:r>
              <a:rPr lang="fr-FR" sz="1200" dirty="0" smtClean="0"/>
              <a:t>(eau, nutriments, lumière, température, etc.) </a:t>
            </a:r>
            <a:r>
              <a:rPr lang="fr-FR" dirty="0" smtClean="0"/>
              <a:t>de la plante</a:t>
            </a:r>
          </a:p>
          <a:p>
            <a:pPr marL="228600" lvl="1" indent="0" algn="ctr">
              <a:lnSpc>
                <a:spcPct val="150000"/>
              </a:lnSpc>
              <a:buNone/>
            </a:pPr>
            <a:r>
              <a:rPr lang="fr-FR" dirty="0" smtClean="0"/>
              <a:t>Mais comment les évaluer ?</a:t>
            </a:r>
          </a:p>
          <a:p>
            <a:pPr marL="228600" lvl="1" indent="0" algn="ctr">
              <a:lnSpc>
                <a:spcPct val="150000"/>
              </a:lnSpc>
              <a:buNone/>
            </a:pPr>
            <a:r>
              <a:rPr lang="fr-FR" dirty="0" smtClean="0">
                <a:ln>
                  <a:solidFill>
                    <a:srgbClr val="FF0000"/>
                  </a:solidFill>
                </a:ln>
              </a:rPr>
              <a:t>Des mesures hebdomadaires de croissance et d’architecture, de consommation en eau-nutriments</a:t>
            </a:r>
          </a:p>
          <a:p>
            <a:pPr marL="228600" lvl="1" indent="0" algn="ctr">
              <a:lnSpc>
                <a:spcPct val="150000"/>
              </a:lnSpc>
              <a:buNone/>
            </a:pPr>
            <a:r>
              <a:rPr lang="fr-FR" dirty="0" smtClean="0">
                <a:ln>
                  <a:solidFill>
                    <a:srgbClr val="FF0000"/>
                  </a:solidFill>
                </a:ln>
              </a:rPr>
              <a:t>pour un pilotage de correction</a:t>
            </a:r>
          </a:p>
          <a:p>
            <a:pPr marL="228600" lvl="1" indent="0" algn="ctr">
              <a:lnSpc>
                <a:spcPct val="150000"/>
              </a:lnSpc>
              <a:buNone/>
            </a:pPr>
            <a:endParaRPr lang="fr-FR" dirty="0" smtClean="0"/>
          </a:p>
          <a:p>
            <a:pPr lvl="1" algn="just">
              <a:lnSpc>
                <a:spcPct val="150000"/>
              </a:lnSpc>
            </a:pPr>
            <a:r>
              <a:rPr lang="fr-FR" dirty="0" smtClean="0"/>
              <a:t>Analyses et mesures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7920880" cy="7395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L’innovation </a:t>
            </a:r>
            <a:r>
              <a:rPr lang="fr-FR" dirty="0" smtClean="0"/>
              <a:t>par le pilotage</a:t>
            </a:r>
            <a:endParaRPr lang="fr-FR" dirty="0"/>
          </a:p>
        </p:txBody>
      </p:sp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73216"/>
            <a:ext cx="2876549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97152"/>
            <a:ext cx="2224592" cy="1800200"/>
          </a:xfrm>
          <a:prstGeom prst="rect">
            <a:avLst/>
          </a:prstGeom>
        </p:spPr>
      </p:pic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69" y="4263024"/>
            <a:ext cx="1068256" cy="10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Piloter le climat de la serre en fonction de la plante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72816"/>
            <a:ext cx="7200799" cy="270570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Un suivi des besoins des plantes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fr-FR" dirty="0" smtClean="0"/>
              <a:t>Pilotage du climat à l’aide de l’</a:t>
            </a:r>
            <a:r>
              <a:rPr lang="fr-FR" dirty="0" smtClean="0">
                <a:solidFill>
                  <a:schemeClr val="accent2"/>
                </a:solidFill>
              </a:rPr>
              <a:t>indice</a:t>
            </a:r>
            <a:r>
              <a:rPr lang="fr-FR" dirty="0" smtClean="0"/>
              <a:t> de </a:t>
            </a:r>
            <a:r>
              <a:rPr lang="fr-FR" dirty="0" smtClean="0">
                <a:solidFill>
                  <a:schemeClr val="accent2"/>
                </a:solidFill>
              </a:rPr>
              <a:t>surface foliaire </a:t>
            </a:r>
            <a:r>
              <a:rPr lang="fr-FR" dirty="0" smtClean="0"/>
              <a:t>(LAI) 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LAI optimal = 4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Si LAI	, augmenter </a:t>
            </a:r>
            <a:r>
              <a:rPr lang="fr-FR" dirty="0"/>
              <a:t>les températures et l’écart jour/nuit</a:t>
            </a:r>
            <a:r>
              <a:rPr lang="fr-FR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Si LAI 	, la plante devient </a:t>
            </a:r>
            <a:r>
              <a:rPr lang="fr-FR" dirty="0"/>
              <a:t>trop </a:t>
            </a:r>
            <a:r>
              <a:rPr lang="fr-FR" dirty="0" smtClean="0"/>
              <a:t>générative, limiter l’écart jour/nuit.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1115616" y="4005064"/>
            <a:ext cx="216024" cy="330186"/>
          </a:xfrm>
          <a:prstGeom prst="down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 flipV="1">
            <a:off x="1115616" y="3429000"/>
            <a:ext cx="216024" cy="331200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29" y="4653136"/>
            <a:ext cx="1851719" cy="201869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95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32859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Pilotage en fonction des besoins </a:t>
            </a:r>
            <a:r>
              <a:rPr lang="fr-FR" sz="1200" dirty="0" smtClean="0"/>
              <a:t>(eau, nutriments, lumière, température, etc.) </a:t>
            </a:r>
            <a:r>
              <a:rPr lang="fr-FR" dirty="0" smtClean="0"/>
              <a:t>de la plante</a:t>
            </a:r>
          </a:p>
          <a:p>
            <a:pPr marL="228600" lvl="1" indent="0" algn="ctr">
              <a:lnSpc>
                <a:spcPct val="150000"/>
              </a:lnSpc>
              <a:buNone/>
            </a:pPr>
            <a:r>
              <a:rPr lang="fr-FR" dirty="0" smtClean="0"/>
              <a:t>Mais comment les évaluer ?</a:t>
            </a:r>
          </a:p>
          <a:p>
            <a:pPr marL="228600" lvl="1" indent="0" algn="ctr">
              <a:lnSpc>
                <a:spcPct val="150000"/>
              </a:lnSpc>
              <a:buNone/>
            </a:pPr>
            <a:r>
              <a:rPr lang="fr-FR" dirty="0" smtClean="0">
                <a:ln>
                  <a:solidFill>
                    <a:srgbClr val="00B050"/>
                  </a:solidFill>
                </a:ln>
              </a:rPr>
              <a:t>Un pilotage de la serre par des indicateurs en temps réel</a:t>
            </a:r>
          </a:p>
          <a:p>
            <a:pPr lvl="1" algn="just">
              <a:lnSpc>
                <a:spcPct val="150000"/>
              </a:lnSpc>
            </a:pPr>
            <a:endParaRPr lang="fr-FR" dirty="0" smtClean="0"/>
          </a:p>
          <a:p>
            <a:pPr lvl="1" algn="just">
              <a:lnSpc>
                <a:spcPct val="150000"/>
              </a:lnSpc>
            </a:pPr>
            <a:r>
              <a:rPr lang="fr-FR" dirty="0" smtClean="0"/>
              <a:t>Capteurs (imagerie, activité de </a:t>
            </a:r>
            <a:r>
              <a:rPr lang="fr-FR" dirty="0"/>
              <a:t>plante, température </a:t>
            </a:r>
            <a:r>
              <a:rPr lang="fr-FR" dirty="0" smtClean="0"/>
              <a:t>d’organes)</a:t>
            </a:r>
          </a:p>
          <a:p>
            <a:pPr lvl="1" algn="just">
              <a:lnSpc>
                <a:spcPct val="150000"/>
              </a:lnSpc>
            </a:pPr>
            <a:endParaRPr lang="fr-FR" dirty="0"/>
          </a:p>
          <a:p>
            <a:pPr lvl="1" algn="just">
              <a:lnSpc>
                <a:spcPct val="150000"/>
              </a:lnSpc>
            </a:pPr>
            <a:endParaRPr lang="fr-FR" dirty="0" smtClean="0"/>
          </a:p>
          <a:p>
            <a:pPr lvl="1" algn="just">
              <a:lnSpc>
                <a:spcPct val="150000"/>
              </a:lnSpc>
            </a:pPr>
            <a:endParaRPr lang="fr-FR" dirty="0"/>
          </a:p>
          <a:p>
            <a:pPr lvl="1" algn="just">
              <a:lnSpc>
                <a:spcPct val="150000"/>
              </a:lnSpc>
            </a:pPr>
            <a:endParaRPr lang="fr-FR" dirty="0" smtClean="0"/>
          </a:p>
          <a:p>
            <a:pPr lvl="1" algn="just">
              <a:lnSpc>
                <a:spcPct val="150000"/>
              </a:lnSpc>
            </a:pPr>
            <a:endParaRPr lang="fr-FR" dirty="0"/>
          </a:p>
          <a:p>
            <a:pPr lvl="1" algn="just">
              <a:lnSpc>
                <a:spcPct val="150000"/>
              </a:lnSpc>
            </a:pPr>
            <a:endParaRPr lang="fr-FR" dirty="0" smtClean="0"/>
          </a:p>
          <a:p>
            <a:pPr lvl="1" algn="just">
              <a:lnSpc>
                <a:spcPct val="150000"/>
              </a:lnSpc>
            </a:pPr>
            <a:r>
              <a:rPr lang="fr-FR" dirty="0" smtClean="0"/>
              <a:t>Modéliser la plante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7920880" cy="7395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L’innovation </a:t>
            </a:r>
            <a:r>
              <a:rPr lang="fr-FR" dirty="0" smtClean="0"/>
              <a:t>par le pilotage</a:t>
            </a:r>
            <a:endParaRPr lang="fr-FR" dirty="0"/>
          </a:p>
        </p:txBody>
      </p:sp>
      <p:pic>
        <p:nvPicPr>
          <p:cNvPr id="5" name="Picture 4" descr="P:\Albert\P101003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3645024"/>
            <a:ext cx="1440160" cy="20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P:\Albert\Capteur infrarou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39944"/>
            <a:ext cx="1956451" cy="11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7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L’activité transpiratoire de la plante comme indicateur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6686550" cy="158343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+mj-lt"/>
              <a:buAutoNum type="arabicPeriod" startAt="2"/>
            </a:pPr>
            <a:r>
              <a:rPr lang="fr-FR" dirty="0">
                <a:sym typeface="Symbol" pitchFamily="18" charset="2"/>
              </a:rPr>
              <a:t>Favoriser une ouverture à 100 % des </a:t>
            </a:r>
            <a:r>
              <a:rPr lang="fr-FR" dirty="0" smtClean="0">
                <a:solidFill>
                  <a:schemeClr val="accent2"/>
                </a:solidFill>
                <a:sym typeface="Symbol" pitchFamily="18" charset="2"/>
              </a:rPr>
              <a:t>stomates</a:t>
            </a:r>
            <a:endParaRPr lang="fr-FR" dirty="0" smtClean="0">
              <a:sym typeface="Symbol" pitchFamily="18" charset="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>
                <a:sym typeface="Symbol" pitchFamily="18" charset="2"/>
              </a:rPr>
              <a:t>Calcul du </a:t>
            </a:r>
            <a:r>
              <a:rPr lang="fr-FR" dirty="0" err="1" smtClean="0">
                <a:solidFill>
                  <a:schemeClr val="accent2"/>
                </a:solidFill>
              </a:rPr>
              <a:t>DPV</a:t>
            </a:r>
            <a:r>
              <a:rPr lang="fr-FR" baseline="-25000" dirty="0" err="1" smtClean="0">
                <a:solidFill>
                  <a:schemeClr val="accent2"/>
                </a:solidFill>
              </a:rPr>
              <a:t>feuille</a:t>
            </a:r>
            <a:r>
              <a:rPr lang="fr-FR" baseline="-25000" dirty="0" smtClean="0">
                <a:solidFill>
                  <a:schemeClr val="accent2"/>
                </a:solidFill>
              </a:rPr>
              <a:t>-air </a:t>
            </a:r>
            <a:r>
              <a:rPr lang="fr-FR" dirty="0" smtClean="0"/>
              <a:t>(déficit de pression vapeur) à partir de la température de plante mesurée par caméra IR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DPV optimal entre 0,4 et 1 kPa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5472608" cy="177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80653" y="5344068"/>
            <a:ext cx="6686550" cy="1364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buClr>
                <a:srgbClr val="99CB38"/>
              </a:buClr>
              <a:buFont typeface="Wingdings 3" charset="2"/>
              <a:buNone/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Symbol" pitchFamily="18" charset="2"/>
              </a:rPr>
              <a:t>Plus d’intérêt à chauffer la plante plutôt que l’air</a:t>
            </a:r>
          </a:p>
          <a:p>
            <a:pPr algn="just" fontAlgn="auto">
              <a:lnSpc>
                <a:spcPct val="150000"/>
              </a:lnSpc>
              <a:buClr>
                <a:srgbClr val="99CB38"/>
              </a:buClr>
            </a:pPr>
            <a:r>
              <a:rPr lang="fr-FR" dirty="0" smtClean="0">
                <a:solidFill>
                  <a:srgbClr val="63A537"/>
                </a:solidFill>
                <a:sym typeface="Symbol" pitchFamily="18" charset="2"/>
              </a:rPr>
              <a:t>Relocalisation</a:t>
            </a: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Symbol" pitchFamily="18" charset="2"/>
              </a:rPr>
              <a:t> des réseaux de chauffage au cœur de la végétation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35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700808"/>
            <a:ext cx="3672408" cy="496855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Intégration de plusieurs modèles mécanistiques simples pour l’élaboration d’un modèle de fonctionnement global de la plante avec des fruits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Prise en considération des contraintes technologiques, économiques et sociétales des productions sous serre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Le modèle de fonctionnement de la </a:t>
            </a:r>
            <a:r>
              <a:rPr lang="fr-FR" b="1" dirty="0" smtClean="0"/>
              <a:t>plante</a:t>
            </a:r>
            <a:r>
              <a:rPr lang="fr-FR" dirty="0" smtClean="0"/>
              <a:t> doit communiquer avec le modèle </a:t>
            </a:r>
            <a:r>
              <a:rPr lang="fr-FR" b="1" dirty="0" smtClean="0"/>
              <a:t>climatique</a:t>
            </a:r>
            <a:r>
              <a:rPr lang="fr-FR" dirty="0" smtClean="0"/>
              <a:t> de la serre et un modèle </a:t>
            </a:r>
            <a:r>
              <a:rPr lang="fr-FR" b="1" dirty="0" smtClean="0"/>
              <a:t>économique</a:t>
            </a:r>
          </a:p>
          <a:p>
            <a:pPr marL="228600" lvl="1" indent="0">
              <a:buNone/>
            </a:pP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064896" cy="739552"/>
          </a:xfrm>
        </p:spPr>
        <p:txBody>
          <a:bodyPr>
            <a:noAutofit/>
          </a:bodyPr>
          <a:lstStyle/>
          <a:p>
            <a:r>
              <a:rPr lang="fr-FR" sz="3600" dirty="0" smtClean="0"/>
              <a:t>L’utilisation des modèles pour le pilotage de la culture</a:t>
            </a:r>
            <a:endParaRPr lang="fr-FR" sz="3600" dirty="0"/>
          </a:p>
        </p:txBody>
      </p:sp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29" y="1348392"/>
            <a:ext cx="5364088" cy="40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941801" y="6030580"/>
            <a:ext cx="30963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Discrimination effet variétal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2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technologies innovantes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Quels impacts sur le choix du matériel végétal ?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31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Des écrans thermiques pour limiter la déperdition de chaleur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060848"/>
            <a:ext cx="4824536" cy="381642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Un meilleur contrôle de la température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Des </a:t>
            </a:r>
            <a:r>
              <a:rPr lang="fr-FR" dirty="0" smtClean="0">
                <a:solidFill>
                  <a:schemeClr val="accent2"/>
                </a:solidFill>
              </a:rPr>
              <a:t>économies</a:t>
            </a:r>
            <a:r>
              <a:rPr lang="fr-FR" dirty="0" smtClean="0"/>
              <a:t> d’énergie (20 à 25% avec simple écran, 30 à 35 % avec double écran)</a:t>
            </a:r>
            <a:endParaRPr lang="fr-FR" dirty="0"/>
          </a:p>
        </p:txBody>
      </p:sp>
      <p:pic>
        <p:nvPicPr>
          <p:cNvPr id="6146" name="Picture 2" descr="http://www.horconex.fr/UploadBestanden/screening-%286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221" y="2101634"/>
            <a:ext cx="252028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03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La serre sous éclairage artificiel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7202760" cy="8386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Installation de LED/lampes à sodium (HPS)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64"/>
          <a:stretch/>
        </p:blipFill>
        <p:spPr bwMode="auto">
          <a:xfrm>
            <a:off x="1979712" y="2039289"/>
            <a:ext cx="3240360" cy="369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5003017" y="3677961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012160" y="3493295"/>
            <a:ext cx="236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Arial"/>
                <a:ea typeface="+mn-ea"/>
              </a:rPr>
              <a:t>HPS en tête de plante</a:t>
            </a:r>
            <a:endParaRPr lang="fr-FR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003017" y="4438691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012160" y="4254025"/>
            <a:ext cx="236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Arial"/>
                <a:ea typeface="+mn-ea"/>
              </a:rPr>
              <a:t>LED en inter-rang</a:t>
            </a:r>
            <a:endParaRPr lang="fr-FR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599722" y="3119409"/>
            <a:ext cx="622043" cy="5585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39512" y="2563756"/>
            <a:ext cx="236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Arial"/>
                <a:ea typeface="+mn-ea"/>
              </a:rPr>
              <a:t>LED en tête de plante et en inter-rang</a:t>
            </a:r>
            <a:endParaRPr lang="fr-FR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599722" y="3119409"/>
            <a:ext cx="594334" cy="1328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395536" y="5726524"/>
            <a:ext cx="668655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buClr>
                <a:srgbClr val="99CB38"/>
              </a:buClr>
            </a:pP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Augmenter la </a:t>
            </a:r>
            <a:r>
              <a:rPr lang="fr-FR" dirty="0" smtClean="0">
                <a:solidFill>
                  <a:srgbClr val="63A537"/>
                </a:solidFill>
              </a:rPr>
              <a:t>photopériode</a:t>
            </a:r>
          </a:p>
          <a:p>
            <a:pPr lvl="1" algn="just" fontAlgn="auto">
              <a:lnSpc>
                <a:spcPct val="150000"/>
              </a:lnSpc>
              <a:buClr>
                <a:srgbClr val="99CB38"/>
              </a:buClr>
            </a:pP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 </a:t>
            </a:r>
            <a:r>
              <a:rPr lang="fr-FR" i="1" dirty="0" smtClean="0">
                <a:solidFill>
                  <a:srgbClr val="63A537"/>
                </a:solidFill>
              </a:rPr>
              <a:t>The longer the </a:t>
            </a:r>
            <a:r>
              <a:rPr lang="fr-FR" i="1" dirty="0" err="1" smtClean="0">
                <a:solidFill>
                  <a:srgbClr val="63A537"/>
                </a:solidFill>
              </a:rPr>
              <a:t>better</a:t>
            </a: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 » (16h à 18h de lumière)</a:t>
            </a:r>
          </a:p>
          <a:p>
            <a:pPr marL="0" indent="0" fontAlgn="auto">
              <a:buClr>
                <a:srgbClr val="99CB38"/>
              </a:buClr>
              <a:buFont typeface="Wingdings 3" charset="2"/>
              <a:buNone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67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Peut-on encore augmenter cette photopériode ?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480" y="1772816"/>
            <a:ext cx="6686550" cy="100736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En lumière continue, des </a:t>
            </a:r>
            <a:r>
              <a:rPr lang="fr-FR" dirty="0" smtClean="0">
                <a:solidFill>
                  <a:schemeClr val="accent2"/>
                </a:solidFill>
              </a:rPr>
              <a:t>symptômes</a:t>
            </a:r>
            <a:r>
              <a:rPr lang="fr-FR" dirty="0" smtClean="0"/>
              <a:t> apparaissent sur les feuilles (décoloration puis sénescence)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2492" y="3429198"/>
            <a:ext cx="29146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55"/>
          <a:stretch/>
        </p:blipFill>
        <p:spPr bwMode="auto">
          <a:xfrm>
            <a:off x="3328043" y="2852936"/>
            <a:ext cx="3556992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90577" y="5723672"/>
            <a:ext cx="170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Arial"/>
                <a:ea typeface="+mn-ea"/>
              </a:rPr>
              <a:t>16h de lumière</a:t>
            </a:r>
            <a:endParaRPr lang="fr-FR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08222" y="5723672"/>
            <a:ext cx="347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Arial"/>
                <a:ea typeface="+mn-ea"/>
              </a:rPr>
              <a:t>24h de lumière</a:t>
            </a:r>
            <a:endParaRPr lang="fr-FR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95536" y="6218519"/>
            <a:ext cx="7884368" cy="62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buClr>
                <a:srgbClr val="99CB38"/>
              </a:buClr>
            </a:pPr>
            <a:r>
              <a:rPr lang="fr-FR" sz="1600" dirty="0" smtClean="0">
                <a:solidFill>
                  <a:srgbClr val="63A537"/>
                </a:solidFill>
              </a:rPr>
              <a:t>Besoin</a:t>
            </a:r>
            <a:r>
              <a:rPr lang="fr-F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de 6h </a:t>
            </a:r>
            <a:r>
              <a:rPr lang="fr-FR" sz="1600" dirty="0" smtClean="0">
                <a:solidFill>
                  <a:srgbClr val="63A537"/>
                </a:solidFill>
              </a:rPr>
              <a:t>minimum </a:t>
            </a:r>
            <a:r>
              <a:rPr lang="fr-F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 nuit pour le bon fonctionnement de la photosynthèse</a:t>
            </a:r>
            <a:endParaRPr lang="fr-F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269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Quel intérêt pour la tomate en lumière continue ?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4365104"/>
            <a:ext cx="5616624" cy="237626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Rendement : </a:t>
            </a:r>
            <a:r>
              <a:rPr lang="fr-FR" dirty="0" smtClean="0">
                <a:solidFill>
                  <a:schemeClr val="accent2"/>
                </a:solidFill>
              </a:rPr>
              <a:t>26%</a:t>
            </a:r>
            <a:r>
              <a:rPr lang="fr-FR" dirty="0" smtClean="0"/>
              <a:t> de gain </a:t>
            </a:r>
            <a:r>
              <a:rPr lang="fr-FR" dirty="0" smtClean="0"/>
              <a:t>potentiel</a:t>
            </a:r>
            <a:endParaRPr lang="fr-FR" baseline="30000" dirty="0" smtClean="0"/>
          </a:p>
          <a:p>
            <a:pPr algn="just">
              <a:lnSpc>
                <a:spcPct val="150000"/>
              </a:lnSpc>
            </a:pPr>
            <a:r>
              <a:rPr lang="fr-FR" i="1" dirty="0" err="1" smtClean="0"/>
              <a:t>S.hirsutum</a:t>
            </a:r>
            <a:r>
              <a:rPr lang="fr-FR" dirty="0" smtClean="0"/>
              <a:t> and </a:t>
            </a:r>
            <a:r>
              <a:rPr lang="fr-FR" i="1" dirty="0" err="1" smtClean="0"/>
              <a:t>S.pimpinellifolium</a:t>
            </a:r>
            <a:r>
              <a:rPr lang="fr-FR" dirty="0" smtClean="0"/>
              <a:t> sont </a:t>
            </a:r>
            <a:r>
              <a:rPr lang="fr-FR" dirty="0" smtClean="0">
                <a:solidFill>
                  <a:schemeClr val="accent2"/>
                </a:solidFill>
              </a:rPr>
              <a:t>tolérantes</a:t>
            </a:r>
            <a:r>
              <a:rPr lang="fr-FR" dirty="0" smtClean="0"/>
              <a:t> à un traitement en lumière </a:t>
            </a:r>
            <a:r>
              <a:rPr lang="fr-FR" dirty="0" smtClean="0"/>
              <a:t>continue</a:t>
            </a:r>
            <a:endParaRPr lang="fr-FR" baseline="30000" dirty="0" smtClean="0"/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accent2"/>
                </a:solidFill>
              </a:rPr>
              <a:t>Gène</a:t>
            </a:r>
            <a:r>
              <a:rPr lang="fr-FR" dirty="0" smtClean="0"/>
              <a:t> </a:t>
            </a:r>
            <a:r>
              <a:rPr lang="fr-FR" dirty="0" smtClean="0"/>
              <a:t>associé: </a:t>
            </a:r>
            <a:r>
              <a:rPr lang="fr-FR" i="1" dirty="0" smtClean="0"/>
              <a:t>CAB-13 </a:t>
            </a:r>
            <a:r>
              <a:rPr lang="fr-FR" sz="1600" dirty="0" smtClean="0"/>
              <a:t>(Chr7; Solyc07g063600.2</a:t>
            </a:r>
            <a:r>
              <a:rPr lang="fr-FR" sz="1600" dirty="0"/>
              <a:t>; type III LHCB) </a:t>
            </a:r>
          </a:p>
          <a:p>
            <a:pPr algn="just">
              <a:lnSpc>
                <a:spcPct val="150000"/>
              </a:lnSpc>
            </a:pPr>
            <a:endParaRPr lang="fr-FR" baseline="30000" dirty="0" smtClean="0"/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99454"/>
            <a:ext cx="7405274" cy="242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576" y="3717032"/>
            <a:ext cx="6840760" cy="360040"/>
          </a:xfrm>
          <a:prstGeom prst="rect">
            <a:avLst/>
          </a:prstGeom>
          <a:solidFill>
            <a:srgbClr val="99CB38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12" y="4358625"/>
            <a:ext cx="2587188" cy="247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2179" y="1699454"/>
            <a:ext cx="7405274" cy="622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</a:rPr>
              <a:t>Rendement de cultures de tomate (kg/m²) éclairées artificiellement pendant 18 et 24h à deux intensités lumineuses différentes. </a:t>
            </a:r>
            <a:r>
              <a:rPr lang="fr-FR" sz="1400" dirty="0">
                <a:solidFill>
                  <a:prstClr val="black"/>
                </a:solidFill>
              </a:rPr>
              <a:t>Rendement simulé </a:t>
            </a:r>
            <a:r>
              <a:rPr lang="fr-FR" sz="1400" dirty="0" smtClean="0">
                <a:solidFill>
                  <a:prstClr val="black"/>
                </a:solidFill>
              </a:rPr>
              <a:t>du 01/10 au 01/04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57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Initialement, l’adaptation des modes de production a permis de répondre aux besoins des consommateurs : grande disponibilité et diversité de produits </a:t>
            </a:r>
          </a:p>
          <a:p>
            <a:pPr algn="just"/>
            <a:endParaRPr lang="fr-FR" dirty="0"/>
          </a:p>
          <a:p>
            <a:pPr lvl="1" algn="just"/>
            <a:r>
              <a:rPr lang="fr-FR" dirty="0"/>
              <a:t>Refus plus ou moins conscient de la saisonnalité des productions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Etalement de la période de production en déplaçant les cultures  précoces dans des zones climatiques plus ensoleillées, souvent  lointaines = déplacement de l'impact sur l'empreinte carbone de la zone de production aux transports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La diversification la plus fréquente est la forme ou le calibre, souvent complétée par une gamme de couleurs … le goût ne venant que dans une dernière étape 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502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La serre semi-fermée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6864771" cy="216024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  <a:buFont typeface="Courier New" pitchFamily="49" charset="0"/>
              <a:buChar char="o"/>
            </a:pPr>
            <a:r>
              <a:rPr lang="fr-FR" dirty="0" smtClean="0"/>
              <a:t>Optimisation de l’</a:t>
            </a:r>
            <a:r>
              <a:rPr lang="fr-FR" dirty="0" smtClean="0">
                <a:solidFill>
                  <a:schemeClr val="accent2"/>
                </a:solidFill>
              </a:rPr>
              <a:t>intensité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2"/>
                </a:solidFill>
              </a:rPr>
              <a:t>lumineuse</a:t>
            </a:r>
            <a:r>
              <a:rPr lang="fr-FR" dirty="0" smtClean="0"/>
              <a:t> (moins d’ouvrants, verre plus grand)</a:t>
            </a:r>
          </a:p>
          <a:p>
            <a:pPr algn="just">
              <a:lnSpc>
                <a:spcPct val="160000"/>
              </a:lnSpc>
              <a:buFont typeface="Courier New" pitchFamily="49" charset="0"/>
              <a:buChar char="o"/>
            </a:pPr>
            <a:r>
              <a:rPr lang="fr-FR" dirty="0" smtClean="0"/>
              <a:t>Des filets </a:t>
            </a:r>
            <a:r>
              <a:rPr lang="fr-FR" dirty="0" err="1" smtClean="0"/>
              <a:t>insect</a:t>
            </a:r>
            <a:r>
              <a:rPr lang="fr-FR" dirty="0" smtClean="0"/>
              <a:t>-proof et une légère </a:t>
            </a:r>
            <a:r>
              <a:rPr lang="fr-FR" dirty="0" smtClean="0">
                <a:solidFill>
                  <a:schemeClr val="accent2"/>
                </a:solidFill>
              </a:rPr>
              <a:t>surpression</a:t>
            </a:r>
            <a:r>
              <a:rPr lang="fr-FR" dirty="0" smtClean="0"/>
              <a:t> pour réduire la pression sanitaire</a:t>
            </a:r>
          </a:p>
          <a:p>
            <a:pPr algn="just">
              <a:lnSpc>
                <a:spcPct val="160000"/>
              </a:lnSpc>
              <a:buFont typeface="Courier New" pitchFamily="49" charset="0"/>
              <a:buChar char="o"/>
            </a:pPr>
            <a:r>
              <a:rPr lang="fr-FR" dirty="0" smtClean="0"/>
              <a:t>Recyclage de l’eau</a:t>
            </a:r>
          </a:p>
          <a:p>
            <a:pPr algn="just">
              <a:lnSpc>
                <a:spcPct val="160000"/>
              </a:lnSpc>
              <a:buFont typeface="Courier New" pitchFamily="49" charset="0"/>
              <a:buChar char="o"/>
            </a:pPr>
            <a:r>
              <a:rPr lang="fr-FR" dirty="0" smtClean="0"/>
              <a:t>Moins d’aération pour </a:t>
            </a:r>
            <a:r>
              <a:rPr lang="fr-FR" dirty="0" smtClean="0">
                <a:solidFill>
                  <a:schemeClr val="accent2"/>
                </a:solidFill>
              </a:rPr>
              <a:t>confiner</a:t>
            </a:r>
            <a:r>
              <a:rPr lang="fr-FR" dirty="0" smtClean="0"/>
              <a:t> le </a:t>
            </a:r>
            <a:r>
              <a:rPr lang="fr-FR" dirty="0" smtClean="0">
                <a:solidFill>
                  <a:schemeClr val="accent2"/>
                </a:solidFill>
              </a:rPr>
              <a:t>CO</a:t>
            </a:r>
            <a:r>
              <a:rPr lang="fr-FR" baseline="-25000" dirty="0" smtClean="0">
                <a:solidFill>
                  <a:schemeClr val="accent2"/>
                </a:solidFill>
              </a:rPr>
              <a:t>2</a:t>
            </a:r>
            <a:endParaRPr lang="fr-FR" baseline="-25000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H:\Albert\Infos Ctifl\2014\Résultats nouvelle serre 2014\Version 1\Photo 3 Schéma de principe de la serre semi-fermée Ultracli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39" y="3566592"/>
            <a:ext cx="7588523" cy="3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27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morphologie de la feuille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48" y="4653136"/>
            <a:ext cx="7094587" cy="20162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10%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chemeClr val="accent2"/>
                </a:solidFill>
              </a:rPr>
              <a:t>photosynthèse</a:t>
            </a:r>
            <a:r>
              <a:rPr lang="en-US" dirty="0" smtClean="0"/>
              <a:t> en plus pour la </a:t>
            </a:r>
            <a:r>
              <a:rPr lang="en-US" dirty="0" err="1" smtClean="0"/>
              <a:t>même</a:t>
            </a:r>
            <a:r>
              <a:rPr lang="en-US" dirty="0" smtClean="0"/>
              <a:t> surface </a:t>
            </a:r>
            <a:r>
              <a:rPr lang="en-US" dirty="0" err="1" smtClean="0"/>
              <a:t>foliaire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47" y="1807468"/>
            <a:ext cx="69818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3959" y="1962642"/>
            <a:ext cx="1728000" cy="25229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113959" y="3068960"/>
            <a:ext cx="4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8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futur robotisé?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Quels impacts sur le choix du matériel végétal?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2FA7-EDF2-4FF2-B4F4-EBBD0B07ED5E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300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iEffeuilleur</a:t>
            </a:r>
            <a:r>
              <a:rPr lang="fr-FR" dirty="0" smtClean="0"/>
              <a:t> et </a:t>
            </a:r>
            <a:r>
              <a:rPr lang="fr-FR" dirty="0" err="1" smtClean="0"/>
              <a:t>iRécolteur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355976" y="1345954"/>
            <a:ext cx="3335801" cy="309115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accent2"/>
                </a:solidFill>
              </a:rPr>
              <a:t>Coloration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chemeClr val="accent2"/>
                </a:solidFill>
              </a:rPr>
              <a:t>forme</a:t>
            </a:r>
            <a:r>
              <a:rPr lang="fr-FR" dirty="0" smtClean="0"/>
              <a:t> les plus </a:t>
            </a:r>
            <a:r>
              <a:rPr lang="fr-FR" dirty="0" smtClean="0">
                <a:solidFill>
                  <a:schemeClr val="accent2"/>
                </a:solidFill>
              </a:rPr>
              <a:t>homogènes</a:t>
            </a:r>
            <a:r>
              <a:rPr lang="fr-FR" dirty="0" smtClean="0"/>
              <a:t> possibles pour une même grappe (floraison simultanée)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Une </a:t>
            </a:r>
            <a:r>
              <a:rPr lang="fr-FR" dirty="0" smtClean="0">
                <a:solidFill>
                  <a:schemeClr val="accent2"/>
                </a:solidFill>
              </a:rPr>
              <a:t>récolte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2"/>
                </a:solidFill>
              </a:rPr>
              <a:t>facilitée</a:t>
            </a:r>
            <a:r>
              <a:rPr lang="fr-FR" dirty="0" smtClean="0"/>
              <a:t> par un pétiole plus long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2FA7-EDF2-4FF2-B4F4-EBBD0B07ED5E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38" y="4437112"/>
            <a:ext cx="2749656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334790" y="501317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682991" y="1345954"/>
            <a:ext cx="3335801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dirty="0" smtClean="0"/>
              <a:t>Un effeuillage </a:t>
            </a:r>
            <a:r>
              <a:rPr lang="fr-FR" dirty="0" smtClean="0">
                <a:solidFill>
                  <a:schemeClr val="accent2"/>
                </a:solidFill>
              </a:rPr>
              <a:t>facilité</a:t>
            </a:r>
            <a:r>
              <a:rPr lang="fr-FR" dirty="0" smtClean="0"/>
              <a:t> par une plante avec des </a:t>
            </a:r>
            <a:r>
              <a:rPr lang="fr-FR" dirty="0" smtClean="0">
                <a:solidFill>
                  <a:schemeClr val="accent2"/>
                </a:solidFill>
              </a:rPr>
              <a:t>entrenœuds</a:t>
            </a:r>
            <a:r>
              <a:rPr lang="fr-FR" dirty="0" smtClean="0"/>
              <a:t> plus </a:t>
            </a:r>
            <a:r>
              <a:rPr lang="fr-FR" dirty="0" smtClean="0">
                <a:solidFill>
                  <a:schemeClr val="accent2"/>
                </a:solidFill>
              </a:rPr>
              <a:t>longs</a:t>
            </a:r>
            <a:r>
              <a:rPr lang="fr-FR" dirty="0" smtClean="0"/>
              <a:t> (détection/coupe)</a:t>
            </a:r>
            <a:endParaRPr lang="fr-FR" dirty="0"/>
          </a:p>
        </p:txBody>
      </p:sp>
      <p:pic>
        <p:nvPicPr>
          <p:cNvPr id="8198" name="Picture 6" descr="http://www.hortitecnews.com/sites/default/files/styles/large/public/field/image/3-priva_robot_coupe_tomate.jpg?itok=Bgr5U2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48" y="3249688"/>
            <a:ext cx="2402675" cy="18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6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Nécessité d’une adaptation de l’ensemble de la filière de production légumière à des nouveaux modes de culture </a:t>
            </a:r>
          </a:p>
          <a:p>
            <a:endParaRPr lang="fr-FR" dirty="0"/>
          </a:p>
          <a:p>
            <a:r>
              <a:rPr lang="fr-FR" dirty="0"/>
              <a:t>Une adaptation variétale spécifique :</a:t>
            </a:r>
          </a:p>
          <a:p>
            <a:pPr lvl="1"/>
            <a:r>
              <a:rPr lang="fr-FR" dirty="0"/>
              <a:t>à des nouveaux modes de culture en </a:t>
            </a:r>
            <a:r>
              <a:rPr lang="fr-FR" dirty="0" err="1"/>
              <a:t>hydroponie</a:t>
            </a:r>
            <a:r>
              <a:rPr lang="fr-FR" dirty="0"/>
              <a:t>, culture à la verticale, maitrise et recyclage de l'énergie, (par ex. plusieurs cycles de production de salade par an)</a:t>
            </a:r>
          </a:p>
          <a:p>
            <a:pPr lvl="1"/>
            <a:r>
              <a:rPr lang="fr-FR" dirty="0"/>
              <a:t>à des techniques de production économes en énergie (morphologie et besoins des plantes différentes)</a:t>
            </a:r>
          </a:p>
          <a:p>
            <a:pPr lvl="1"/>
            <a:r>
              <a:rPr lang="fr-FR" dirty="0"/>
              <a:t>à des outils de robotisation (effeuillage et récolte facilités par des feuilles/fruits détectables et accessibles par le robot)</a:t>
            </a:r>
          </a:p>
          <a:p>
            <a:pPr lvl="1"/>
            <a:r>
              <a:rPr lang="fr-FR" dirty="0"/>
              <a:t>à une demande d’une production de qualité (gustative, nutritionnelle, etc.)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861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403649" y="2780928"/>
            <a:ext cx="7714130" cy="272484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Merci pour votre attention</a:t>
            </a:r>
            <a:endParaRPr lang="fr-FR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2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 problématique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Aujourd’hui, les risques liés au changement climatique et la multiplication des problématiques environnementales impliquent des changements en production légumière :</a:t>
            </a:r>
          </a:p>
          <a:p>
            <a:pPr algn="just"/>
            <a:endParaRPr lang="fr-FR" dirty="0"/>
          </a:p>
          <a:p>
            <a:pPr lvl="1" algn="just"/>
            <a:r>
              <a:rPr lang="fr-FR" dirty="0"/>
              <a:t>Une adaptation des plantes aux aléas climatiques et parfois une migration des cultures suite aux évolutions environnementales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La mise en place de solutions techniques pour réduire les impacts de la production sur l’environnement </a:t>
            </a:r>
          </a:p>
          <a:p>
            <a:pPr lvl="1" algn="just"/>
            <a:r>
              <a:rPr lang="fr-FR" dirty="0" smtClean="0"/>
              <a:t>Adaptation </a:t>
            </a:r>
            <a:r>
              <a:rPr lang="fr-FR" dirty="0"/>
              <a:t>des plantes à ces nouveaux modes de production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90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Amélioration de la résilience aux aléas </a:t>
            </a:r>
            <a:r>
              <a:rPr lang="fr-FR" sz="4400" dirty="0" smtClean="0"/>
              <a:t>climatiques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Les </a:t>
            </a:r>
            <a:r>
              <a:rPr lang="fr-FR" dirty="0"/>
              <a:t>hybrides permettent d’améliorer la résistance au stress hydrique, aux sols salins …</a:t>
            </a:r>
          </a:p>
          <a:p>
            <a:pPr lvl="1" algn="just"/>
            <a:r>
              <a:rPr lang="fr-FR" dirty="0"/>
              <a:t>Piment : résistance à la sécheresse</a:t>
            </a:r>
          </a:p>
          <a:p>
            <a:pPr lvl="1" algn="just"/>
            <a:r>
              <a:rPr lang="fr-FR" dirty="0"/>
              <a:t>Tomate : résistance à nécrose apicale sur fruits, tolérance du fruit à l’éclatement, tolérance à la salinité</a:t>
            </a:r>
          </a:p>
          <a:p>
            <a:pPr lvl="1" algn="just"/>
            <a:r>
              <a:rPr lang="fr-FR" dirty="0"/>
              <a:t>Aubergine : réduction de l’évapotranspiration permettant de s'adapter au stress hydrique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Les porte-greffes peuvent apporter une exceptionnelle vigueur racinaire permettant la culture dans des sols de moindre qualité (salins, pollués par des métaux lourds ou infestés de pathogènes)</a:t>
            </a:r>
          </a:p>
          <a:p>
            <a:pPr lvl="1" algn="just"/>
            <a:r>
              <a:rPr lang="fr-FR" dirty="0"/>
              <a:t>Travaux sur les porte-greffes de melon  : résistance au froid </a:t>
            </a:r>
          </a:p>
          <a:p>
            <a:pPr lvl="1" algn="just"/>
            <a:r>
              <a:rPr lang="fr-FR" dirty="0"/>
              <a:t>Travaux sur les cucurbitacées </a:t>
            </a:r>
            <a:r>
              <a:rPr lang="fr-FR" dirty="0" smtClean="0"/>
              <a:t>: </a:t>
            </a:r>
            <a:r>
              <a:rPr lang="fr-FR" dirty="0"/>
              <a:t>adaptation au froid et aux parasites du sol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51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Adaptation des plantes aux nouveaux modes de </a:t>
            </a:r>
            <a:r>
              <a:rPr lang="fr-FR" sz="4000" dirty="0" smtClean="0"/>
              <a:t>production (1)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Réduction du bilan carbone grâce à la relocalisation des productions en France </a:t>
            </a:r>
            <a:r>
              <a:rPr lang="fr-FR" dirty="0" smtClean="0"/>
              <a:t>: développement </a:t>
            </a:r>
            <a:r>
              <a:rPr lang="fr-FR" dirty="0"/>
              <a:t>de la culture sous abri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Adaptation des plantes à la culture sous </a:t>
            </a:r>
            <a:r>
              <a:rPr lang="fr-FR" dirty="0" smtClean="0"/>
              <a:t>abri</a:t>
            </a:r>
          </a:p>
          <a:p>
            <a:pPr algn="just"/>
            <a:endParaRPr lang="fr-FR" dirty="0"/>
          </a:p>
          <a:p>
            <a:pPr lvl="1" algn="just"/>
            <a:r>
              <a:rPr lang="fr-FR" dirty="0"/>
              <a:t>Tomate : Premiers travaux d’adaptation à la culture sous serre : </a:t>
            </a:r>
            <a:r>
              <a:rPr lang="fr-FR" dirty="0" err="1"/>
              <a:t>Montfavet</a:t>
            </a:r>
            <a:r>
              <a:rPr lang="fr-FR" dirty="0"/>
              <a:t> 63-4, </a:t>
            </a:r>
            <a:r>
              <a:rPr lang="fr-FR" dirty="0" err="1"/>
              <a:t>Montfavet</a:t>
            </a:r>
            <a:r>
              <a:rPr lang="fr-FR" dirty="0"/>
              <a:t> 63-5.  Suivies par des variétés productives sélectionnées pour fleurir en jours courts (Nord), plus résistantes aux maladies du sol et aux froids printaniers (Sud)</a:t>
            </a:r>
          </a:p>
          <a:p>
            <a:pPr lvl="1" algn="just"/>
            <a:r>
              <a:rPr lang="fr-FR" dirty="0"/>
              <a:t>Courgette : Les variétés hybrides à développement précoce ont permis de relocaliser la production durant les mois d’hiver en France</a:t>
            </a:r>
          </a:p>
          <a:p>
            <a:pPr lvl="1" algn="just"/>
            <a:r>
              <a:rPr lang="fr-FR" dirty="0"/>
              <a:t>Poivron : Sélection de variétés hybrides à gros fruits rectangulaires adaptées à la culture sous abri, capables de supporter des températures nocturnes basses</a:t>
            </a:r>
          </a:p>
          <a:p>
            <a:pPr lvl="1" algn="just"/>
            <a:r>
              <a:rPr lang="fr-FR" dirty="0"/>
              <a:t>Concombre : Sélection de variétés </a:t>
            </a:r>
            <a:r>
              <a:rPr lang="fr-FR" dirty="0" err="1"/>
              <a:t>parthénocarpiques</a:t>
            </a:r>
            <a:r>
              <a:rPr lang="fr-FR" dirty="0"/>
              <a:t> moins affectées par les variations de températures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97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Adaptation des plantes aux nouveaux modes de </a:t>
            </a:r>
            <a:r>
              <a:rPr lang="fr-FR" sz="4000" dirty="0" smtClean="0"/>
              <a:t>production (2)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Adaptation à la culture sous serre froide</a:t>
            </a:r>
          </a:p>
          <a:p>
            <a:pPr lvl="1" algn="just"/>
            <a:r>
              <a:rPr lang="fr-FR" dirty="0"/>
              <a:t>Tomates : capables de nouer à basse température permettant de réduire la température des serres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Laitue sous serre : sélection de variétés ayant une bonne croissance en jours courts, faible luminosité, et basse température. Permettant d’avancer la date de production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Piment : sélection de variétés hybrides vigoureuses ayant un système racinaire important qui compense la sensibilité au froid. Aptitude à nouer en conditions plus froides sans déformations des fruits, plus précoces et de produire sur un cycle plus long de récolte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33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conduites économes en énergie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Quels impacts sur le choix du matériel végétal ?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42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L’intégration de température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412776"/>
            <a:ext cx="6686550" cy="19879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La moyenne </a:t>
            </a:r>
            <a:r>
              <a:rPr lang="fr-FR" dirty="0"/>
              <a:t>24h </a:t>
            </a:r>
            <a:r>
              <a:rPr lang="fr-FR" dirty="0" smtClean="0"/>
              <a:t>est identique … mais des </a:t>
            </a:r>
            <a:r>
              <a:rPr lang="fr-FR" dirty="0">
                <a:solidFill>
                  <a:schemeClr val="accent2"/>
                </a:solidFill>
              </a:rPr>
              <a:t>écarts jour/nuit</a:t>
            </a:r>
            <a:r>
              <a:rPr lang="fr-FR" dirty="0"/>
              <a:t> plus </a:t>
            </a:r>
            <a:r>
              <a:rPr lang="fr-FR" dirty="0" smtClean="0">
                <a:solidFill>
                  <a:schemeClr val="accent2"/>
                </a:solidFill>
              </a:rPr>
              <a:t>importants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accent2"/>
                </a:solidFill>
              </a:rPr>
              <a:t>Economie</a:t>
            </a:r>
            <a:r>
              <a:rPr lang="fr-FR" dirty="0" smtClean="0"/>
              <a:t> de chauffage la nuit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chemeClr val="accent2"/>
                </a:solidFill>
              </a:rPr>
              <a:t>Confinement</a:t>
            </a:r>
            <a:r>
              <a:rPr lang="fr-FR" dirty="0" smtClean="0"/>
              <a:t> plus important le jour (CO</a:t>
            </a:r>
            <a:r>
              <a:rPr lang="fr-FR" baseline="-25000" dirty="0" smtClean="0"/>
              <a:t>2</a:t>
            </a:r>
            <a:r>
              <a:rPr lang="fr-FR" dirty="0" smtClean="0"/>
              <a:t> et température)</a:t>
            </a:r>
            <a:endParaRPr lang="fr-FR" dirty="0"/>
          </a:p>
          <a:p>
            <a:endParaRPr lang="fr-F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456" y="3501008"/>
            <a:ext cx="514508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82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Une combinaison variété/porte-greffe plus vigoureuse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95158"/>
            <a:ext cx="7992888" cy="474621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Porte-greffes </a:t>
            </a:r>
            <a:r>
              <a:rPr lang="fr-FR" dirty="0" smtClean="0">
                <a:solidFill>
                  <a:schemeClr val="accent2"/>
                </a:solidFill>
              </a:rPr>
              <a:t>vigoureux</a:t>
            </a:r>
            <a:r>
              <a:rPr lang="fr-FR" dirty="0" smtClean="0"/>
              <a:t> se sont révélés les plus </a:t>
            </a:r>
            <a:r>
              <a:rPr lang="fr-FR" dirty="0" smtClean="0">
                <a:solidFill>
                  <a:schemeClr val="accent2"/>
                </a:solidFill>
              </a:rPr>
              <a:t>adaptés</a:t>
            </a:r>
            <a:r>
              <a:rPr lang="fr-FR" dirty="0" smtClean="0"/>
              <a:t> à une conduite par intégration de température sur 24h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Problématique :</a:t>
            </a:r>
          </a:p>
          <a:p>
            <a:pPr lvl="1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smtClean="0"/>
              <a:t>Tomate est très sensible à la température moyenne 24h</a:t>
            </a:r>
          </a:p>
          <a:p>
            <a:pPr lvl="1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smtClean="0"/>
              <a:t>Le délai floraison-récolte est corrélé à la température</a:t>
            </a:r>
            <a:endParaRPr lang="fr-FR" dirty="0"/>
          </a:p>
          <a:p>
            <a:pPr algn="just">
              <a:lnSpc>
                <a:spcPct val="150000"/>
              </a:lnSpc>
            </a:pPr>
            <a:endParaRPr lang="fr-FR" dirty="0" smtClean="0"/>
          </a:p>
          <a:p>
            <a:pPr algn="just">
              <a:lnSpc>
                <a:spcPct val="150000"/>
              </a:lnSpc>
            </a:pP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dirty="0" smtClean="0"/>
              <a:t>Une (r)évolution possible : des </a:t>
            </a:r>
            <a:r>
              <a:rPr lang="fr-FR" dirty="0" smtClean="0">
                <a:solidFill>
                  <a:schemeClr val="accent2"/>
                </a:solidFill>
              </a:rPr>
              <a:t>besoins</a:t>
            </a:r>
            <a:r>
              <a:rPr lang="fr-FR" dirty="0" smtClean="0"/>
              <a:t> en température 24h plus </a:t>
            </a:r>
            <a:r>
              <a:rPr lang="fr-FR" dirty="0" smtClean="0">
                <a:solidFill>
                  <a:schemeClr val="accent2"/>
                </a:solidFill>
              </a:rPr>
              <a:t>bas</a:t>
            </a:r>
            <a:r>
              <a:rPr lang="fr-FR" dirty="0" smtClean="0"/>
              <a:t> pour un même </a:t>
            </a:r>
            <a:r>
              <a:rPr lang="fr-FR" dirty="0" smtClean="0">
                <a:solidFill>
                  <a:schemeClr val="accent2"/>
                </a:solidFill>
              </a:rPr>
              <a:t>délai</a:t>
            </a:r>
            <a:r>
              <a:rPr lang="fr-FR" dirty="0" smtClean="0"/>
              <a:t> floraison-récolte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024689" y="4461852"/>
            <a:ext cx="2924175" cy="1104900"/>
            <a:chOff x="3008881" y="5488108"/>
            <a:chExt cx="2924175" cy="11049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881" y="5488108"/>
              <a:ext cx="2924175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lèche droite 9"/>
            <p:cNvSpPr/>
            <p:nvPr/>
          </p:nvSpPr>
          <p:spPr>
            <a:xfrm>
              <a:off x="4164968" y="5913296"/>
              <a:ext cx="612000" cy="1800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4164968" y="6155696"/>
              <a:ext cx="612000" cy="1800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" name="Flèche droite 12"/>
            <p:cNvSpPr/>
            <p:nvPr/>
          </p:nvSpPr>
          <p:spPr>
            <a:xfrm>
              <a:off x="4164968" y="6382595"/>
              <a:ext cx="612000" cy="1800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88-233D-42D4-BBBF-4DFB7A1390D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271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in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</TotalTime>
  <Words>1068</Words>
  <Application>Microsoft Office PowerPoint</Application>
  <PresentationFormat>Affichage à l'écran (4:3)</PresentationFormat>
  <Paragraphs>167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Contiguïté</vt:lpstr>
      <vt:lpstr>1_Brin</vt:lpstr>
      <vt:lpstr>Changement climatique : quelles solutions pour l’adaptation de la production légumière ?</vt:lpstr>
      <vt:lpstr>Introduction</vt:lpstr>
      <vt:lpstr>Nouvelle problématique</vt:lpstr>
      <vt:lpstr>Amélioration de la résilience aux aléas climatiques</vt:lpstr>
      <vt:lpstr>Adaptation des plantes aux nouveaux modes de production (1)</vt:lpstr>
      <vt:lpstr>Adaptation des plantes aux nouveaux modes de production (2)</vt:lpstr>
      <vt:lpstr>Des conduites économes en énergie</vt:lpstr>
      <vt:lpstr>L’intégration de température</vt:lpstr>
      <vt:lpstr>Une combinaison variété/porte-greffe plus vigoureuse</vt:lpstr>
      <vt:lpstr>L’innovation par le pilotage</vt:lpstr>
      <vt:lpstr>Piloter le climat de la serre en fonction de la plante</vt:lpstr>
      <vt:lpstr>L’innovation par le pilotage</vt:lpstr>
      <vt:lpstr>L’activité transpiratoire de la plante comme indicateur</vt:lpstr>
      <vt:lpstr>L’utilisation des modèles pour le pilotage de la culture</vt:lpstr>
      <vt:lpstr>Des technologies innovantes</vt:lpstr>
      <vt:lpstr>Des écrans thermiques pour limiter la déperdition de chaleur</vt:lpstr>
      <vt:lpstr>La serre sous éclairage artificiel</vt:lpstr>
      <vt:lpstr>Peut-on encore augmenter cette photopériode ?</vt:lpstr>
      <vt:lpstr>Quel intérêt pour la tomate en lumière continue ?</vt:lpstr>
      <vt:lpstr>La serre semi-fermée</vt:lpstr>
      <vt:lpstr>Une nouvelle morphologie de la feuille ?</vt:lpstr>
      <vt:lpstr>Un futur robotisé?</vt:lpstr>
      <vt:lpstr>iEffeuilleur et iRécolteur</vt:lpstr>
      <vt:lpstr>Perspectives</vt:lpstr>
      <vt:lpstr>Merci pour votre attention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Changement climatique : quelles solutions pour l’adaptation de la production légumière ?</dc:title>
  <dc:creator>Truffault Vincent</dc:creator>
  <cp:lastModifiedBy>Truffault Vincent</cp:lastModifiedBy>
  <cp:revision>6</cp:revision>
  <dcterms:created xsi:type="dcterms:W3CDTF">2017-09-19T07:09:11Z</dcterms:created>
  <dcterms:modified xsi:type="dcterms:W3CDTF">2017-09-19T07:37:19Z</dcterms:modified>
</cp:coreProperties>
</file>